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7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047" r:id="rId2"/>
    <p:sldId id="1070" r:id="rId3"/>
    <p:sldId id="1067" r:id="rId4"/>
    <p:sldId id="1068" r:id="rId5"/>
    <p:sldId id="1059" r:id="rId6"/>
    <p:sldId id="1069" r:id="rId7"/>
    <p:sldId id="1060" r:id="rId8"/>
    <p:sldId id="1063" r:id="rId9"/>
    <p:sldId id="1064" r:id="rId10"/>
    <p:sldId id="1061" r:id="rId11"/>
    <p:sldId id="1051" r:id="rId12"/>
    <p:sldId id="1062" r:id="rId13"/>
    <p:sldId id="1053" r:id="rId14"/>
    <p:sldId id="1054" r:id="rId15"/>
    <p:sldId id="1055" r:id="rId16"/>
    <p:sldId id="1056" r:id="rId17"/>
    <p:sldId id="1057" r:id="rId18"/>
    <p:sldId id="1065" r:id="rId19"/>
    <p:sldId id="1058" r:id="rId20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311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622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933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2442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5550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8661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71771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4882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 scaleToFitPaper="1"/>
  <p:showPr showNarration="1" useTimings="0">
    <p:present/>
    <p:sldAll/>
    <p:penClr>
      <a:schemeClr val="tx1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594" autoAdjust="0"/>
    <p:restoredTop sz="94660" autoAdjust="0"/>
  </p:normalViewPr>
  <p:slideViewPr>
    <p:cSldViewPr>
      <p:cViewPr>
        <p:scale>
          <a:sx n="80" d="100"/>
          <a:sy n="80" d="100"/>
        </p:scale>
        <p:origin x="-88" y="-496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206400" indent="-51206400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6221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9331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2442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5550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0" y="1188723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Rectangle 10"/>
          <p:cNvSpPr>
            <a:spLocks noChangeArrowheads="1"/>
          </p:cNvSpPr>
          <p:nvPr userDrawn="1"/>
        </p:nvSpPr>
        <p:spPr bwMode="auto">
          <a:xfrm>
            <a:off x="3657600" y="7894713"/>
            <a:ext cx="10972800" cy="350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8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Welcome, Abstraction </a:t>
            </a:r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8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pic>
        <p:nvPicPr>
          <p:cNvPr id="22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3198359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13876552" y="7498080"/>
            <a:ext cx="753850" cy="294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2" y="255056"/>
            <a:ext cx="13060680" cy="9144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1215" y="217172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0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02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02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05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63040" y="5212080"/>
            <a:ext cx="12435840" cy="2370125"/>
          </a:xfrm>
        </p:spPr>
        <p:txBody>
          <a:bodyPr/>
          <a:lstStyle>
            <a:lvl1pPr marR="13062" algn="l">
              <a:defRPr sz="58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463040" y="3401568"/>
            <a:ext cx="12435840" cy="1810512"/>
          </a:xfrm>
        </p:spPr>
        <p:txBody>
          <a:bodyPr lIns="143685" anchor="b"/>
          <a:lstStyle>
            <a:lvl1pPr marL="0" indent="0" algn="l">
              <a:spcBef>
                <a:spcPts val="0"/>
              </a:spcBef>
              <a:buNone/>
              <a:defRPr sz="2900">
                <a:solidFill>
                  <a:schemeClr val="tx1"/>
                </a:solidFill>
              </a:defRPr>
            </a:lvl1pPr>
            <a:lvl2pPr marL="653110" indent="0" algn="ctr">
              <a:buNone/>
            </a:lvl2pPr>
            <a:lvl3pPr marL="1306221" indent="0" algn="ctr">
              <a:buNone/>
            </a:lvl3pPr>
            <a:lvl4pPr marL="1959331" indent="0" algn="ctr">
              <a:buNone/>
            </a:lvl4pPr>
            <a:lvl5pPr marL="2612442" indent="0" algn="ctr">
              <a:buNone/>
            </a:lvl5pPr>
            <a:lvl6pPr marL="3265550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2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16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385" y="5095875"/>
            <a:ext cx="3345179" cy="31337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65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65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3" y="1622008"/>
            <a:ext cx="9148877" cy="1172982"/>
          </a:xfrm>
        </p:spPr>
        <p:txBody>
          <a:bodyPr lIns="117560" bIns="0"/>
          <a:lstStyle>
            <a:lvl1pPr marL="78373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435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05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2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45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44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9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2" y="2171701"/>
            <a:ext cx="6466840" cy="767714"/>
          </a:xfrm>
        </p:spPr>
        <p:txBody>
          <a:bodyPr anchor="ctr"/>
          <a:lstStyle>
            <a:lvl1pPr marL="10449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8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59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73" indent="0">
              <a:buNone/>
              <a:defRPr sz="2600"/>
            </a:lvl1pPr>
            <a:lvl2pPr>
              <a:buNone/>
              <a:defRPr sz="18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26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06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494" y="1744030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04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39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87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8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5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5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5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2" y="255056"/>
            <a:ext cx="13060680" cy="9144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3657600" y="7894713"/>
            <a:ext cx="10972800" cy="350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8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Welcome, Abstraction </a:t>
            </a:r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8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3198359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21215" y="217172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22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13876552" y="7498080"/>
            <a:ext cx="753850" cy="294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800" kern="1200" spc="-142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3110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6221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9331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2442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346" indent="-489834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1056770" indent="-40819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+mn-cs"/>
        </a:defRPr>
      </a:lvl2pPr>
      <a:lvl3pPr marL="1421877" indent="-326555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800589" indent="-3265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5806" indent="-29934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2632" indent="-300430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938" indent="-26124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991245" indent="-26124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0" indent="-26124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0" y="374984"/>
            <a:ext cx="8290560" cy="3892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710" tIns="36285" rIns="90710" bIns="36285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>
                <a:latin typeface="18 VAG Rounded Bold   07390" charset="0"/>
              </a:rPr>
              <a:t/>
            </a:r>
            <a:br>
              <a:rPr lang="en-US" sz="4600" b="1">
                <a:latin typeface="18 VAG Rounded Bold   07390" charset="0"/>
              </a:rPr>
            </a:b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Lecture #1</a:t>
            </a:r>
            <a:br>
              <a:rPr lang="en-US" sz="4000" b="1">
                <a:solidFill>
                  <a:schemeClr val="tx1"/>
                </a:solidFill>
                <a:latin typeface="18 VAG Rounded Bold   07390" charset="0"/>
              </a:rPr>
            </a:br>
            <a:r>
              <a:rPr lang="en-US" sz="4000" b="1">
                <a:solidFill>
                  <a:schemeClr val="tx1"/>
                </a:solidFill>
                <a:latin typeface="18 VAG Rounded Bold   07390" charset="0"/>
              </a:rPr>
              <a:t>Welcome; Abstraction</a:t>
            </a:r>
            <a:br>
              <a:rPr lang="en-US" sz="4000" b="1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9624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800" dirty="0">
                <a:solidFill>
                  <a:srgbClr val="FFFF00"/>
                </a:solidFill>
              </a:rPr>
              <a:t>BJC: you’ll love it!  Hard work, but fun!</a:t>
            </a:r>
            <a:endParaRPr lang="en-US" sz="3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962400" y="4145280"/>
            <a:ext cx="5608320" cy="237744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  <a:buFont typeface="Wingdings" pitchFamily="-65" charset="2"/>
              <a:buNone/>
              <a:defRPr/>
            </a:pPr>
            <a:r>
              <a:rPr lang="en-US" sz="3400" dirty="0">
                <a:ea typeface="ＭＳ Ｐゴシック" pitchFamily="-65" charset="-128"/>
                <a:cs typeface="ＭＳ Ｐゴシック" pitchFamily="-65" charset="-128"/>
              </a:rPr>
              <a:t>Watch the student testimonials about the course, what it means to them, and how it has changed their lives.  </a:t>
            </a:r>
            <a:br>
              <a:rPr lang="en-US" sz="3400" dirty="0">
                <a:ea typeface="ＭＳ Ｐゴシック" pitchFamily="-65" charset="-128"/>
                <a:cs typeface="ＭＳ Ｐゴシック" pitchFamily="-65" charset="-128"/>
              </a:rPr>
            </a:br>
            <a:r>
              <a:rPr lang="en-US" sz="3400" dirty="0">
                <a:ea typeface="ＭＳ Ｐゴシック" pitchFamily="-65" charset="-128"/>
                <a:cs typeface="ＭＳ Ｐゴシック" pitchFamily="-65" charset="-128"/>
              </a:rPr>
              <a:t>It’s quite Inspiring!</a:t>
            </a:r>
            <a:endParaRPr lang="en-US" sz="3400" i="1" dirty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7415" name="Subtitle 48"/>
          <p:cNvSpPr txBox="1">
            <a:spLocks/>
          </p:cNvSpPr>
          <p:nvPr/>
        </p:nvSpPr>
        <p:spPr bwMode="auto">
          <a:xfrm>
            <a:off x="3657600" y="7543800"/>
            <a:ext cx="1097280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3685" tIns="65310" rIns="130622" bIns="65310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b="1">
                <a:latin typeface="Courier" pitchFamily="-1" charset="0"/>
                <a:ea typeface="Courier" pitchFamily="-1" charset="0"/>
                <a:cs typeface="Courier" pitchFamily="-1" charset="0"/>
              </a:rPr>
              <a:t>cs10.org</a:t>
            </a:r>
          </a:p>
        </p:txBody>
      </p:sp>
      <p:sp>
        <p:nvSpPr>
          <p:cNvPr id="54" name="Oval 53"/>
          <p:cNvSpPr/>
          <p:nvPr/>
        </p:nvSpPr>
        <p:spPr>
          <a:xfrm>
            <a:off x="9372600" y="7216961"/>
            <a:ext cx="48768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7417" name="Picture 10" descr="Screen Shot 2012-01-18 at 12.58.49 PM.png"/>
          <p:cNvPicPr>
            <a:picLocks noChangeAspect="1"/>
          </p:cNvPicPr>
          <p:nvPr/>
        </p:nvPicPr>
        <p:blipFill>
          <a:blip r:embed="rId3"/>
          <a:srcRect l="3703" r="3114"/>
          <a:stretch>
            <a:fillRect/>
          </a:stretch>
        </p:blipFill>
        <p:spPr bwMode="auto">
          <a:xfrm>
            <a:off x="9372600" y="4343402"/>
            <a:ext cx="4876800" cy="273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562" y="419102"/>
            <a:ext cx="2218482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/>
        </p:nvGrpSpPr>
        <p:grpSpPr>
          <a:xfrm>
            <a:off x="4" y="0"/>
            <a:ext cx="3665134" cy="1524000"/>
            <a:chOff x="0" y="0"/>
            <a:chExt cx="3665135" cy="1524000"/>
          </a:xfrm>
        </p:grpSpPr>
        <p:sp>
          <p:nvSpPr>
            <p:cNvPr id="16" name="Down Arrow 15"/>
            <p:cNvSpPr/>
            <p:nvPr/>
          </p:nvSpPr>
          <p:spPr>
            <a:xfrm>
              <a:off x="152400" y="0"/>
              <a:ext cx="3352800" cy="1524000"/>
            </a:xfrm>
            <a:prstGeom prst="downArrow">
              <a:avLst>
                <a:gd name="adj1" fmla="val 76849"/>
                <a:gd name="adj2" fmla="val 4085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0"/>
              <a:ext cx="3665135" cy="1239893"/>
            </a:xfrm>
            <a:prstGeom prst="rect">
              <a:avLst/>
            </a:prstGeom>
            <a:noFill/>
          </p:spPr>
          <p:txBody>
            <a:bodyPr wrap="square" lIns="130622" tIns="65311" rIns="130622" bIns="65311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UC Berkeley EECS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Sr Lecturer SOE</a:t>
              </a:r>
              <a:b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</a:br>
              <a:r>
                <a:rPr lang="en-US" sz="2400" b="1" dirty="0">
                  <a:solidFill>
                    <a:schemeClr val="bg1"/>
                  </a:solidFill>
                  <a:latin typeface="18 VAG Rounded Bold   07390"/>
                </a:rPr>
                <a:t>Dan Garcia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(Cal) Peer Instruction for active learning!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3657602" y="1188722"/>
            <a:ext cx="8610600" cy="6438901"/>
          </a:xfrm>
        </p:spPr>
        <p:txBody>
          <a:bodyPr/>
          <a:lstStyle/>
          <a:p>
            <a:r>
              <a:rPr lang="en-US" sz="4000" dirty="0"/>
              <a:t>Increase real-time learning in lecture, test understanding of concepts vs. details</a:t>
            </a:r>
          </a:p>
          <a:p>
            <a:r>
              <a:rPr lang="en-US" sz="4000" dirty="0"/>
              <a:t>As complete a “segment” ask multiple choice question</a:t>
            </a:r>
          </a:p>
          <a:p>
            <a:pPr lvl="1"/>
            <a:r>
              <a:rPr lang="en-US" sz="3200" dirty="0"/>
              <a:t>1-2 minutes to decide yourself</a:t>
            </a:r>
          </a:p>
          <a:p>
            <a:pPr lvl="1"/>
            <a:r>
              <a:rPr lang="en-US" sz="3200" dirty="0"/>
              <a:t>2 minutes in pairs/triples to reach consensus. Teach others!</a:t>
            </a:r>
          </a:p>
          <a:p>
            <a:pPr lvl="1"/>
            <a:r>
              <a:rPr lang="en-US" sz="3200" dirty="0"/>
              <a:t>2 minute discussion of answers, questions, clarifications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 l="10223" t="7069" r="13487" b="6204"/>
          <a:stretch>
            <a:fillRect/>
          </a:stretch>
        </p:blipFill>
        <p:spPr bwMode="auto">
          <a:xfrm>
            <a:off x="12801602" y="1447803"/>
            <a:ext cx="1083890" cy="158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77600" y="3322322"/>
            <a:ext cx="2590800" cy="193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73002" y="5564634"/>
            <a:ext cx="1259842" cy="182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98148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(Cal) Piazza</a:t>
            </a:r>
            <a:r>
              <a:rPr lang="en-US" dirty="0" smtClean="0"/>
              <a:t> for </a:t>
            </a:r>
            <a:r>
              <a:rPr lang="en-US" dirty="0" err="1" smtClean="0"/>
              <a:t>asking Qs &amp; getting </a:t>
            </a:r>
            <a:r>
              <a:rPr lang="en-US" dirty="0" smtClean="0"/>
              <a:t>help</a:t>
            </a:r>
            <a:endParaRPr lang="en-US" dirty="0"/>
          </a:p>
        </p:txBody>
      </p:sp>
      <p:pic>
        <p:nvPicPr>
          <p:cNvPr id="20483" name="Content Placeholder 3" descr="Screen shot 2011-01-19 at 10.12.27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1118" b="1118"/>
          <a:stretch>
            <a:fillRect/>
          </a:stretch>
        </p:blipFill>
        <p:spPr>
          <a:xfrm>
            <a:off x="4343400" y="1371600"/>
            <a:ext cx="9559798" cy="6233219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334000" cy="6367037"/>
          </a:xfrm>
        </p:spPr>
        <p:txBody>
          <a:bodyPr/>
          <a:lstStyle/>
          <a:p>
            <a:r>
              <a:rPr lang="en-US" sz="3200" dirty="0"/>
              <a:t>EPA</a:t>
            </a:r>
          </a:p>
          <a:p>
            <a:pPr lvl="1"/>
            <a:r>
              <a:rPr lang="en-US" sz="2900" dirty="0"/>
              <a:t>Rewards good behavior</a:t>
            </a:r>
          </a:p>
          <a:p>
            <a:pPr lvl="1"/>
            <a:r>
              <a:rPr lang="en-US" sz="2900" u="sng" dirty="0"/>
              <a:t>E</a:t>
            </a:r>
            <a:r>
              <a:rPr lang="en-US" sz="2900" dirty="0"/>
              <a:t>ffort</a:t>
            </a:r>
          </a:p>
          <a:p>
            <a:pPr lvl="2"/>
            <a:r>
              <a:rPr lang="en-US" sz="2400" dirty="0"/>
              <a:t>E.g., Office hours, doing every single lab, </a:t>
            </a:r>
            <a:r>
              <a:rPr lang="en-US" sz="2400" dirty="0" err="1"/>
              <a:t>hw</a:t>
            </a:r>
            <a:r>
              <a:rPr lang="en-US" sz="2400" dirty="0"/>
              <a:t>, reading Piazza pages</a:t>
            </a:r>
          </a:p>
          <a:p>
            <a:pPr lvl="1"/>
            <a:r>
              <a:rPr lang="en-US" sz="2900" u="sng" dirty="0"/>
              <a:t>P</a:t>
            </a:r>
            <a:r>
              <a:rPr lang="en-US" sz="2900" dirty="0"/>
              <a:t>articipation</a:t>
            </a:r>
          </a:p>
          <a:p>
            <a:pPr lvl="2"/>
            <a:r>
              <a:rPr lang="en-US" sz="2400" dirty="0"/>
              <a:t>E.g., Raising hand in </a:t>
            </a:r>
            <a:r>
              <a:rPr lang="en-US" sz="2400" dirty="0" err="1"/>
              <a:t>lec</a:t>
            </a:r>
            <a:r>
              <a:rPr lang="en-US" sz="2400" dirty="0"/>
              <a:t> or discussion, asking questions on Piazza</a:t>
            </a:r>
          </a:p>
          <a:p>
            <a:pPr lvl="1"/>
            <a:r>
              <a:rPr lang="en-US" sz="2900" u="sng" dirty="0"/>
              <a:t>A</a:t>
            </a:r>
            <a:r>
              <a:rPr lang="en-US" sz="2900" dirty="0"/>
              <a:t>ltruism</a:t>
            </a:r>
          </a:p>
          <a:p>
            <a:pPr lvl="2"/>
            <a:r>
              <a:rPr lang="en-US" sz="2400" dirty="0"/>
              <a:t>E.g., helping other students in lab, answering questions on Piazza</a:t>
            </a:r>
          </a:p>
          <a:p>
            <a:pPr lvl="1"/>
            <a:endParaRPr lang="en-US" sz="29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900" dirty="0"/>
              <a:t>You have 3 “Slip Days”</a:t>
            </a:r>
          </a:p>
          <a:p>
            <a:pPr lvl="1"/>
            <a:r>
              <a:rPr lang="en-US" sz="2400" dirty="0"/>
              <a:t>You use them to extend due date, 1 slip day for 1 day extension</a:t>
            </a:r>
          </a:p>
          <a:p>
            <a:pPr lvl="1"/>
            <a:r>
              <a:rPr lang="en-US" sz="2400" dirty="0"/>
              <a:t>You can use them one at a time or all at once or in any combination</a:t>
            </a:r>
          </a:p>
          <a:p>
            <a:pPr lvl="1"/>
            <a:r>
              <a:rPr lang="en-US" sz="2400" dirty="0"/>
              <a:t>They follow you around when you pair up (you are counted individually)</a:t>
            </a:r>
          </a:p>
          <a:p>
            <a:pPr lvl="2"/>
            <a:r>
              <a:rPr lang="en-US" sz="2100" dirty="0"/>
              <a:t>E.g., A has 2, B has 0.</a:t>
            </a:r>
            <a:br>
              <a:rPr lang="en-US" sz="2100" dirty="0"/>
            </a:br>
            <a:r>
              <a:rPr lang="en-US" sz="2100" dirty="0"/>
              <a:t>Project is late by 1 day.</a:t>
            </a:r>
            <a:br>
              <a:rPr lang="en-US" sz="2100" dirty="0"/>
            </a:br>
            <a:r>
              <a:rPr lang="en-US" sz="2100" dirty="0"/>
              <a:t>A uses 1, B is 1 day late</a:t>
            </a:r>
          </a:p>
          <a:p>
            <a:pPr lvl="1"/>
            <a:r>
              <a:rPr lang="en-US" sz="2400" dirty="0"/>
              <a:t>Late is 1/3 off/day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(Cal) Pro-student Grading Policies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63754" y="6858003"/>
            <a:ext cx="990600" cy="70788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3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486400" cy="6367037"/>
          </a:xfrm>
        </p:spPr>
        <p:txBody>
          <a:bodyPr/>
          <a:lstStyle/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Detail removal</a:t>
            </a:r>
          </a:p>
          <a:p>
            <a:pPr lvl="1"/>
            <a:r>
              <a:rPr lang="en-US" sz="2900" dirty="0" smtClean="0">
                <a:latin typeface="18 VAG Rounded Light   02390" charset="0"/>
              </a:rPr>
              <a:t>“The act or process of leaving out of consideration one or more properties of a complex object so as to attend to others.”</a:t>
            </a:r>
          </a:p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Generalization</a:t>
            </a:r>
          </a:p>
          <a:p>
            <a:pPr lvl="1"/>
            <a:r>
              <a:rPr lang="en-US" sz="2900" dirty="0" smtClean="0">
                <a:latin typeface="18 VAG Rounded Light   02390" charset="0"/>
              </a:rPr>
              <a:t>“The process of formulating general concepts by abstracting common properties of instances”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8808722" y="7086604"/>
            <a:ext cx="5593080" cy="532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dirty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Henri Matisse </a:t>
            </a:r>
            <a:r>
              <a:rPr lang="en-US" sz="2600" i="1" dirty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“Naked Blue IV”</a:t>
            </a:r>
          </a:p>
        </p:txBody>
      </p:sp>
      <p:pic>
        <p:nvPicPr>
          <p:cNvPr id="7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2530" b="2530"/>
          <a:stretch>
            <a:fillRect/>
          </a:stretch>
        </p:blipFill>
        <p:spPr>
          <a:xfrm>
            <a:off x="9495208" y="1657882"/>
            <a:ext cx="4063894" cy="54287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Detail Removal</a:t>
            </a:r>
            <a:endParaRPr lang="en-US" dirty="0"/>
          </a:p>
        </p:txBody>
      </p:sp>
      <p:pic>
        <p:nvPicPr>
          <p:cNvPr id="22531" name="Content Placeholder 5" descr="Screen shot 2011-01-19 at 10.23.53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65" r="-365"/>
          <a:stretch>
            <a:fillRect/>
          </a:stretch>
        </p:blipFill>
        <p:spPr>
          <a:xfrm>
            <a:off x="3657600" y="1447800"/>
            <a:ext cx="10242355" cy="4090416"/>
          </a:xfrm>
        </p:spPr>
      </p:pic>
      <p:sp>
        <p:nvSpPr>
          <p:cNvPr id="22532" name="Rectangle 7"/>
          <p:cNvSpPr>
            <a:spLocks noChangeArrowheads="1"/>
          </p:cNvSpPr>
          <p:nvPr/>
        </p:nvSpPr>
        <p:spPr bwMode="auto">
          <a:xfrm>
            <a:off x="3697205" y="5562600"/>
            <a:ext cx="10119360" cy="93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b="1" dirty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Automatic Generation of Detail Maps</a:t>
            </a:r>
            <a:br>
              <a:rPr lang="en-US" sz="2600" b="1" dirty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</a:br>
            <a:r>
              <a:rPr lang="en-US" sz="2600" dirty="0" smtClean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(courtesy </a:t>
            </a:r>
            <a:r>
              <a:rPr lang="en-US" sz="2600" dirty="0" err="1" smtClean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Maneesh</a:t>
            </a:r>
            <a:r>
              <a:rPr lang="en-US" sz="2600" dirty="0" smtClean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Agrawala</a:t>
            </a:r>
            <a:r>
              <a:rPr lang="en-US" sz="2600" dirty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 @ UC Berkeley, among </a:t>
            </a:r>
            <a:r>
              <a:rPr lang="en-US" sz="2600" dirty="0" smtClean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others)</a:t>
            </a:r>
            <a:endParaRPr lang="en-US" sz="2600" dirty="0">
              <a:solidFill>
                <a:schemeClr val="tx1"/>
              </a:solidFill>
              <a:latin typeface="Vagrounded" charset="0"/>
              <a:ea typeface="Vagrounded" charset="0"/>
              <a:cs typeface="Vagrounde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486400" cy="6367037"/>
          </a:xfrm>
        </p:spPr>
        <p:txBody>
          <a:bodyPr/>
          <a:lstStyle/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You’ll want to write a project to </a:t>
            </a:r>
            <a:r>
              <a:rPr lang="en-US" sz="2900" dirty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simulate a real-world situation</a:t>
            </a:r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, or play a game, or …</a:t>
            </a:r>
          </a:p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the idea that you </a:t>
            </a:r>
            <a:r>
              <a:rPr lang="en-US" sz="2900" dirty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focus on the essence</a:t>
            </a:r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, the cleanest way to map the messy real world to one you can build</a:t>
            </a:r>
          </a:p>
          <a:p>
            <a:r>
              <a:rPr lang="en-US" sz="2900" dirty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Experts </a:t>
            </a:r>
            <a:r>
              <a:rPr lang="en-US" sz="2900" dirty="0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often </a:t>
            </a:r>
            <a:r>
              <a:rPr lang="en-US" sz="2900" dirty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brought in to know what to remove and what to keep!</a:t>
            </a:r>
          </a:p>
        </p:txBody>
      </p:sp>
      <p:pic>
        <p:nvPicPr>
          <p:cNvPr id="23555" name="Content Placeholder 6" descr="Screen shot 2011-01-19 at 10.30.42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5935" b="5935"/>
          <a:stretch>
            <a:fillRect/>
          </a:stretch>
        </p:blipFill>
        <p:spPr>
          <a:xfrm>
            <a:off x="9679406" y="1371603"/>
            <a:ext cx="3807994" cy="508687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Detail Removal (in BJC)</a:t>
            </a:r>
            <a:endParaRPr lang="en-US" dirty="0"/>
          </a:p>
        </p:txBody>
      </p:sp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8945880" y="6477000"/>
            <a:ext cx="5151120" cy="93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dirty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The London Underground 1928 Map &amp; Harry </a:t>
            </a:r>
            <a:r>
              <a:rPr lang="en-US" sz="2600" dirty="0" smtClean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Beck 1933 map.</a:t>
            </a:r>
            <a:endParaRPr lang="en-US" sz="2600" i="1" dirty="0">
              <a:solidFill>
                <a:schemeClr val="tx1"/>
              </a:solidFill>
              <a:latin typeface="Vagrounded" charset="0"/>
              <a:ea typeface="Vagrounded" charset="0"/>
              <a:cs typeface="Vagrounde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63754" y="6858003"/>
            <a:ext cx="990600" cy="70788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486400" cy="6367037"/>
          </a:xfrm>
        </p:spPr>
        <p:txBody>
          <a:bodyPr/>
          <a:lstStyle/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have a farm with many </a:t>
            </a:r>
            <a:r>
              <a:rPr lang="en-US" sz="29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different animals.</a:t>
            </a:r>
            <a:endParaRPr lang="en-US" sz="2900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Different food for each</a:t>
            </a:r>
          </a:p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have </a:t>
            </a:r>
            <a:r>
              <a:rPr lang="en-US" sz="29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directions:</a:t>
            </a:r>
            <a:endParaRPr lang="en-US" sz="2900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pPr lvl="1"/>
            <a:r>
              <a:rPr lang="en-US" sz="2400" dirty="0">
                <a:latin typeface="18 VAG Rounded Light   02390" charset="0"/>
              </a:rPr>
              <a:t>To feed dog, put dog food in dog dish</a:t>
            </a:r>
          </a:p>
          <a:p>
            <a:pPr lvl="1"/>
            <a:r>
              <a:rPr lang="en-US" sz="2400" dirty="0">
                <a:latin typeface="18 VAG Rounded Light   02390" charset="0"/>
              </a:rPr>
              <a:t>To feed chicken, put chicken food in chicken dish</a:t>
            </a:r>
          </a:p>
          <a:p>
            <a:pPr lvl="1"/>
            <a:r>
              <a:rPr lang="en-US" sz="2400" dirty="0">
                <a:latin typeface="18 VAG Rounded Light   02390" charset="0"/>
              </a:rPr>
              <a:t>To feed rabbit, put rabbit food in rabbit dish</a:t>
            </a:r>
          </a:p>
          <a:p>
            <a:pPr lvl="1"/>
            <a:r>
              <a:rPr lang="en-US" sz="2400" dirty="0">
                <a:latin typeface="18 VAG Rounded Light   02390" charset="0"/>
              </a:rPr>
              <a:t>Etc…</a:t>
            </a:r>
          </a:p>
          <a:p>
            <a:r>
              <a:rPr lang="en-US" sz="29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How could you do better?</a:t>
            </a:r>
          </a:p>
          <a:p>
            <a:pPr lvl="1"/>
            <a:r>
              <a:rPr lang="en-US" sz="2400" dirty="0">
                <a:latin typeface="18 VAG Rounded Light   02390" charset="0"/>
              </a:rPr>
              <a:t>To feed &lt;animal&gt;, put &lt;animal&gt; food in &lt;animal&gt; dish</a:t>
            </a:r>
          </a:p>
        </p:txBody>
      </p:sp>
      <p:pic>
        <p:nvPicPr>
          <p:cNvPr id="24579" name="Content Placeholder 6" descr="AA027414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483" b="483"/>
          <a:stretch>
            <a:fillRect/>
          </a:stretch>
        </p:blipFill>
        <p:spPr>
          <a:xfrm>
            <a:off x="9144000" y="4454950"/>
            <a:ext cx="2197760" cy="293645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Generalization Example</a:t>
            </a:r>
            <a:endParaRPr lang="en-US" dirty="0"/>
          </a:p>
        </p:txBody>
      </p:sp>
      <p:pic>
        <p:nvPicPr>
          <p:cNvPr id="24581" name="Picture 7" descr="AA02744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20200" y="1405862"/>
            <a:ext cx="2531699" cy="3089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8" descr="AA028199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63400" y="1524002"/>
            <a:ext cx="1676400" cy="2751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9" descr="AA02823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261720" y="4765978"/>
            <a:ext cx="2682880" cy="277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486400" cy="6367037"/>
          </a:xfrm>
        </p:spPr>
        <p:txBody>
          <a:bodyPr/>
          <a:lstStyle/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are going to learn to write functions, like in math class:</a:t>
            </a:r>
          </a:p>
          <a:p>
            <a:endParaRPr lang="en-US" sz="3200" dirty="0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buFont typeface="Wingdings" pitchFamily="-1" charset="2"/>
              <a:buNone/>
            </a:pPr>
            <a:r>
              <a:rPr lang="en-US" sz="4500" b="1" dirty="0" smtClean="0">
                <a:latin typeface="Courier"/>
                <a:ea typeface="ＭＳ Ｐゴシック" pitchFamily="-1" charset="-128"/>
                <a:cs typeface="Courier"/>
              </a:rPr>
              <a:t>y = sin(x)</a:t>
            </a:r>
          </a:p>
          <a:p>
            <a:endParaRPr lang="en-US" sz="3200" dirty="0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should think about </a:t>
            </a:r>
            <a:r>
              <a:rPr lang="en-US" sz="3200" dirty="0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what inputs make sense to use so you don’t have to duplicate code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Generalization (in BJC) … foreshadowing</a:t>
            </a:r>
            <a:endParaRPr lang="en-US" dirty="0"/>
          </a:p>
        </p:txBody>
      </p:sp>
      <p:sp>
        <p:nvSpPr>
          <p:cNvPr id="25605" name="Rectangle 7"/>
          <p:cNvSpPr>
            <a:spLocks noChangeArrowheads="1"/>
          </p:cNvSpPr>
          <p:nvPr/>
        </p:nvSpPr>
        <p:spPr bwMode="auto">
          <a:xfrm>
            <a:off x="9220202" y="4953000"/>
            <a:ext cx="4536440" cy="93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“Function machine” </a:t>
            </a:r>
            <a:r>
              <a:rPr lang="en-US" sz="2600" dirty="0" smtClean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/>
            </a:r>
            <a:br>
              <a:rPr lang="en-US" sz="2600" dirty="0" smtClean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</a:br>
            <a:r>
              <a:rPr lang="en-US" sz="2600" dirty="0" smtClean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from </a:t>
            </a:r>
            <a:r>
              <a:rPr lang="en-US" sz="26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Simply Scheme </a:t>
            </a:r>
            <a:r>
              <a:rPr lang="en-US" sz="2600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(Harvey)</a:t>
            </a:r>
            <a:endParaRPr lang="en-US" sz="2600" i="1" dirty="0">
              <a:solidFill>
                <a:schemeClr val="tx1"/>
              </a:solidFill>
              <a:latin typeface="18 VAG Rounded Thin   55390"/>
              <a:ea typeface="りょう Text Std EL"/>
              <a:cs typeface="Vagrounded" charset="0"/>
            </a:endParaRPr>
          </a:p>
        </p:txBody>
      </p:sp>
      <p:pic>
        <p:nvPicPr>
          <p:cNvPr id="9" name="Content Placeholder 6" descr="Screen shot 2011-01-19 at 10.51.39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46" r="-146"/>
          <a:stretch>
            <a:fillRect/>
          </a:stretch>
        </p:blipFill>
        <p:spPr>
          <a:xfrm>
            <a:off x="9448800" y="2209802"/>
            <a:ext cx="4358122" cy="2984501"/>
          </a:xfrm>
        </p:spPr>
      </p:pic>
      <p:sp>
        <p:nvSpPr>
          <p:cNvPr id="6" name="Rectangle 5"/>
          <p:cNvSpPr/>
          <p:nvPr/>
        </p:nvSpPr>
        <p:spPr>
          <a:xfrm>
            <a:off x="13863754" y="6858003"/>
            <a:ext cx="990600" cy="70788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181600" cy="6367037"/>
          </a:xfrm>
        </p:spPr>
        <p:txBody>
          <a:bodyPr/>
          <a:lstStyle/>
          <a:p>
            <a:endParaRPr lang="en-US" sz="3200" dirty="0"/>
          </a:p>
          <a:p>
            <a:r>
              <a:rPr lang="en-US" sz="3200" dirty="0"/>
              <a:t>Examples:</a:t>
            </a:r>
          </a:p>
          <a:p>
            <a:pPr lvl="1"/>
            <a:r>
              <a:rPr lang="en-US" sz="2900" dirty="0"/>
              <a:t>Functions (e.g., sin x)</a:t>
            </a:r>
          </a:p>
          <a:p>
            <a:pPr lvl="1"/>
            <a:r>
              <a:rPr lang="en-US" sz="2900" dirty="0"/>
              <a:t>Hiring contractors</a:t>
            </a:r>
          </a:p>
          <a:p>
            <a:pPr lvl="1"/>
            <a:r>
              <a:rPr lang="en-US" sz="2900" dirty="0"/>
              <a:t>Application Programming Interfaces (APIs)</a:t>
            </a:r>
          </a:p>
          <a:p>
            <a:pPr lvl="1"/>
            <a:r>
              <a:rPr lang="en-US" sz="2900" dirty="0"/>
              <a:t>Technology (e.g., cars)</a:t>
            </a:r>
          </a:p>
          <a:p>
            <a:r>
              <a:rPr lang="en-US" sz="3200" dirty="0"/>
              <a:t>Amazing things are built when these layer</a:t>
            </a:r>
          </a:p>
          <a:p>
            <a:pPr lvl="1"/>
            <a:r>
              <a:rPr lang="en-US" sz="2900" dirty="0"/>
              <a:t>And the abstraction layers are getting deeper by the day!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Power of Abstraction, everywhere!</a:t>
            </a:r>
          </a:p>
        </p:txBody>
      </p:sp>
      <p:sp>
        <p:nvSpPr>
          <p:cNvPr id="9" name="Rectangle 8"/>
          <p:cNvSpPr/>
          <p:nvPr/>
        </p:nvSpPr>
        <p:spPr>
          <a:xfrm>
            <a:off x="9067802" y="3657600"/>
            <a:ext cx="4831080" cy="1005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30622" tIns="65310" rIns="130622" bIns="65310" rtlCol="0" anchor="ctr"/>
          <a:lstStyle/>
          <a:p>
            <a:pPr algn="ctr"/>
            <a:r>
              <a:rPr lang="en-US" sz="2400" b="1" dirty="0">
                <a:latin typeface="18 VAG Rounded Light   02390"/>
              </a:rPr>
              <a:t>Abstraction Barrier (Interface)</a:t>
            </a:r>
            <a:r>
              <a:rPr lang="en-US" sz="2900" dirty="0">
                <a:latin typeface="18 VAG Rounded Light   02390"/>
              </a:rPr>
              <a:t/>
            </a:r>
            <a:br>
              <a:rPr lang="en-US" sz="2900" dirty="0">
                <a:latin typeface="18 VAG Rounded Light   02390"/>
              </a:rPr>
            </a:br>
            <a:r>
              <a:rPr lang="en-US" sz="1800" dirty="0">
                <a:latin typeface="18 VAG Rounded Light   02390"/>
              </a:rPr>
              <a:t>(the interface, or specification, or contract)</a:t>
            </a:r>
            <a:endParaRPr lang="en-US" sz="2900" dirty="0">
              <a:latin typeface="18 VAG Rounded Light   0239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144002" y="4663442"/>
            <a:ext cx="4800600" cy="187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900" b="1" dirty="0">
                <a:solidFill>
                  <a:srgbClr val="FFFF00"/>
                </a:solidFill>
                <a:latin typeface="18 VAG Rounded Thin   55390"/>
                <a:ea typeface="りょう Text Std EL"/>
                <a:cs typeface="Vagrounded" charset="0"/>
              </a:rPr>
              <a:t>Below the abstraction line</a:t>
            </a:r>
            <a:r>
              <a:rPr lang="en-US" sz="2100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/>
            </a:r>
            <a:br>
              <a:rPr lang="en-US" sz="2100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</a:br>
            <a:endParaRPr lang="en-US" sz="2100" dirty="0">
              <a:solidFill>
                <a:schemeClr val="tx1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sz="21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This is where / how / when / by whom it is actually built, which is done according to the interface, specification, or contract.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9144000" y="1828802"/>
            <a:ext cx="4734560" cy="187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1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We only need to worry about the interface, or specification, or contract</a:t>
            </a:r>
          </a:p>
          <a:p>
            <a:pPr algn="ctr" eaLnBrk="0" hangingPunct="0"/>
            <a:r>
              <a:rPr lang="en-US" sz="21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NOT how (or by whom) it’s built</a:t>
            </a:r>
          </a:p>
          <a:p>
            <a:pPr algn="ctr" eaLnBrk="0" hangingPunct="0"/>
            <a:endParaRPr lang="en-US" sz="2100" i="1" dirty="0">
              <a:solidFill>
                <a:schemeClr val="tx1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sz="2900" b="1" dirty="0">
                <a:solidFill>
                  <a:srgbClr val="FFFF00"/>
                </a:solidFill>
                <a:latin typeface="18 VAG Rounded Thin   55390"/>
                <a:ea typeface="りょう Text Std EL"/>
                <a:cs typeface="Vagrounded" charset="0"/>
              </a:rPr>
              <a:t>Above the abstraction line</a:t>
            </a:r>
            <a:endParaRPr lang="en-US" sz="2100" b="1" dirty="0">
              <a:solidFill>
                <a:srgbClr val="FFFF00"/>
              </a:solidFill>
              <a:latin typeface="18 VAG Rounded Thin   55390"/>
              <a:ea typeface="りょう Text Std EL"/>
              <a:cs typeface="Vagrounde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486400" cy="6367037"/>
          </a:xfrm>
        </p:spPr>
        <p:txBody>
          <a:bodyPr/>
          <a:lstStyle/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one of the big ideas of computing!</a:t>
            </a:r>
          </a:p>
          <a:p>
            <a:endParaRPr lang="en-US" sz="3200" dirty="0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It’s how mankind has engineered some of the greatest structures and managed the complexity</a:t>
            </a:r>
          </a:p>
          <a:p>
            <a:endParaRPr lang="en-US" sz="3200" dirty="0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32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Two definitions</a:t>
            </a:r>
          </a:p>
          <a:p>
            <a:pPr lvl="1"/>
            <a:r>
              <a:rPr lang="en-US" sz="26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Detail Removal</a:t>
            </a:r>
          </a:p>
          <a:p>
            <a:pPr lvl="1"/>
            <a:r>
              <a:rPr lang="en-US" sz="26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Generalization</a:t>
            </a:r>
          </a:p>
          <a:p>
            <a:endParaRPr lang="en-US" sz="3200" dirty="0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9144000" y="4937762"/>
            <a:ext cx="4856480" cy="210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30622" tIns="65310" rIns="130622" bIns="65310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600" dirty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Someone who drove in 1930 could still drive a car today because they’ve kept the same Abstraction!</a:t>
            </a:r>
          </a:p>
          <a:p>
            <a:pPr algn="ctr" eaLnBrk="0" hangingPunct="0"/>
            <a:r>
              <a:rPr lang="en-US" sz="2400" i="1" dirty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(right pedal faster, left pedal slow)</a:t>
            </a:r>
          </a:p>
        </p:txBody>
      </p:sp>
      <p:pic>
        <p:nvPicPr>
          <p:cNvPr id="26629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8450" y="1447800"/>
            <a:ext cx="4756150" cy="345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3863754" y="6858003"/>
            <a:ext cx="990600" cy="70788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in the News: BJC4NYC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1188720"/>
            <a:ext cx="4876800" cy="6431280"/>
          </a:xfrm>
        </p:spPr>
        <p:txBody>
          <a:bodyPr/>
          <a:lstStyle/>
          <a:p>
            <a:r>
              <a:rPr lang="en-US" sz="4500"/>
              <a:t>We’re working with the NYC school district to bring BJC to 100 NYC teachers by 2020!</a:t>
            </a:r>
          </a:p>
          <a:p>
            <a:pPr lvl="1">
              <a:buNone/>
            </a:pPr>
            <a:r>
              <a:rPr lang="en-US" sz="4500"/>
              <a:t>(we were just mentioned by White House!)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676402"/>
            <a:ext cx="5519014" cy="48850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Oval 4"/>
          <p:cNvSpPr/>
          <p:nvPr/>
        </p:nvSpPr>
        <p:spPr>
          <a:xfrm>
            <a:off x="8458200" y="6781802"/>
            <a:ext cx="5334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 eaLnBrk="0" hangingPunct="0">
              <a:defRPr/>
            </a:pPr>
            <a:endParaRPr lang="en-US" dirty="0"/>
          </a:p>
        </p:txBody>
      </p:sp>
      <p:sp>
        <p:nvSpPr>
          <p:cNvPr id="6" name="Subtitle 48"/>
          <p:cNvSpPr txBox="1">
            <a:spLocks/>
          </p:cNvSpPr>
          <p:nvPr/>
        </p:nvSpPr>
        <p:spPr bwMode="auto">
          <a:xfrm>
            <a:off x="3657600" y="7239000"/>
            <a:ext cx="1097280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3685" tIns="65310" rIns="130622" bIns="65310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b="1">
                <a:latin typeface="Courier" pitchFamily="-1" charset="0"/>
                <a:ea typeface="Courier" pitchFamily="-1" charset="0"/>
                <a:cs typeface="Courier" pitchFamily="-1" charset="0"/>
              </a:rPr>
              <a:t>bjc.link/bjcwhitehouse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(AP) Computer Science Principles</a:t>
            </a:r>
          </a:p>
        </p:txBody>
      </p:sp>
      <p:pic>
        <p:nvPicPr>
          <p:cNvPr id="7" name="Picture 6" descr="csp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2" y="143258"/>
            <a:ext cx="2108200" cy="885445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0"/>
            <a:ext cx="5486400" cy="6367037"/>
          </a:xfrm>
        </p:spPr>
        <p:txBody>
          <a:bodyPr/>
          <a:lstStyle/>
          <a:p>
            <a:endParaRPr lang="en-US" sz="1100"/>
          </a:p>
          <a:p>
            <a:pPr>
              <a:buNone/>
            </a:pPr>
            <a:r>
              <a:rPr lang="en-US"/>
              <a:t>    </a:t>
            </a:r>
            <a:r>
              <a:rPr lang="en-US" u="sng"/>
              <a:t>7 Big Ideas</a:t>
            </a:r>
          </a:p>
          <a:p>
            <a:pPr lvl="1"/>
            <a:r>
              <a:rPr lang="en-US" sz="3700"/>
              <a:t>Creativity</a:t>
            </a:r>
          </a:p>
          <a:p>
            <a:pPr lvl="1"/>
            <a:r>
              <a:rPr lang="en-US" sz="3700"/>
              <a:t>Abstraction</a:t>
            </a:r>
          </a:p>
          <a:p>
            <a:pPr lvl="1"/>
            <a:r>
              <a:rPr lang="en-US" sz="3700"/>
              <a:t>Data and Information</a:t>
            </a:r>
          </a:p>
          <a:p>
            <a:pPr lvl="1"/>
            <a:r>
              <a:rPr lang="en-US" sz="3700"/>
              <a:t>Algorithms</a:t>
            </a:r>
          </a:p>
          <a:p>
            <a:pPr lvl="1"/>
            <a:r>
              <a:rPr lang="en-US" sz="3700"/>
              <a:t>Programming</a:t>
            </a:r>
          </a:p>
          <a:p>
            <a:pPr lvl="1"/>
            <a:r>
              <a:rPr lang="en-US" sz="3700"/>
              <a:t>The Internet</a:t>
            </a:r>
          </a:p>
          <a:p>
            <a:pPr lvl="1"/>
            <a:r>
              <a:rPr lang="en-US" sz="3700"/>
              <a:t>Global Impact</a:t>
            </a:r>
          </a:p>
        </p:txBody>
      </p:sp>
      <p:pic>
        <p:nvPicPr>
          <p:cNvPr id="12" name="Picture 11" descr="ap-computer-science-principles-curriculum-framewo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1828800"/>
            <a:ext cx="4114800" cy="5325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(AP) Computer Science Principles</a:t>
            </a:r>
          </a:p>
        </p:txBody>
      </p:sp>
      <p:pic>
        <p:nvPicPr>
          <p:cNvPr id="7" name="Picture 6" descr="csp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2" y="143258"/>
            <a:ext cx="2108200" cy="885445"/>
          </a:xfrm>
          <a:prstGeom prst="rect">
            <a:avLst/>
          </a:prstGeom>
        </p:spPr>
      </p:pic>
      <p:sp>
        <p:nvSpPr>
          <p:cNvPr id="8" name="Content Placeholder 5"/>
          <p:cNvSpPr>
            <a:spLocks noGrp="1"/>
          </p:cNvSpPr>
          <p:nvPr>
            <p:ph sz="half" idx="2"/>
          </p:nvPr>
        </p:nvSpPr>
        <p:spPr>
          <a:xfrm>
            <a:off x="3276600" y="1188723"/>
            <a:ext cx="5943600" cy="6367037"/>
          </a:xfrm>
        </p:spPr>
        <p:txBody>
          <a:bodyPr/>
          <a:lstStyle/>
          <a:p>
            <a:pPr algn="ctr">
              <a:buNone/>
            </a:pPr>
            <a:r>
              <a:rPr lang="en-US" sz="3200"/>
              <a:t>   </a:t>
            </a:r>
          </a:p>
          <a:p>
            <a:pPr algn="ctr">
              <a:buNone/>
            </a:pPr>
            <a:endParaRPr lang="en-US" sz="3200"/>
          </a:p>
          <a:p>
            <a:pPr algn="ctr">
              <a:buNone/>
            </a:pPr>
            <a:r>
              <a:rPr lang="en-US" sz="3200"/>
              <a:t>    </a:t>
            </a:r>
            <a:r>
              <a:rPr lang="en-US" u="sng"/>
              <a:t>6 Computational </a:t>
            </a:r>
            <a:br>
              <a:rPr lang="en-US" u="sng"/>
            </a:br>
            <a:r>
              <a:rPr lang="en-US" u="sng"/>
              <a:t>Thinking Practices</a:t>
            </a:r>
          </a:p>
          <a:p>
            <a:pPr lvl="1"/>
            <a:r>
              <a:rPr lang="en-US" sz="2900" b="1"/>
              <a:t>Connecting </a:t>
            </a:r>
            <a:r>
              <a:rPr lang="en-US" sz="2900"/>
              <a:t>computing</a:t>
            </a:r>
          </a:p>
          <a:p>
            <a:pPr lvl="1"/>
            <a:r>
              <a:rPr lang="en-US" sz="2900" b="1"/>
              <a:t>Creating </a:t>
            </a:r>
            <a:r>
              <a:rPr lang="en-US" sz="2900"/>
              <a:t>computing artifacts</a:t>
            </a:r>
          </a:p>
          <a:p>
            <a:pPr lvl="1"/>
            <a:r>
              <a:rPr lang="en-US" sz="2900" b="1"/>
              <a:t>Abstracting</a:t>
            </a:r>
          </a:p>
          <a:p>
            <a:pPr lvl="1"/>
            <a:r>
              <a:rPr lang="en-US" sz="2900" b="1"/>
              <a:t>Analyzing </a:t>
            </a:r>
            <a:r>
              <a:rPr lang="en-US" sz="2900"/>
              <a:t>problems &amp; artifacts</a:t>
            </a:r>
          </a:p>
          <a:p>
            <a:pPr lvl="1"/>
            <a:r>
              <a:rPr lang="en-US" sz="2900" b="1"/>
              <a:t>Communicating</a:t>
            </a:r>
          </a:p>
          <a:p>
            <a:pPr lvl="1"/>
            <a:r>
              <a:rPr lang="en-US" sz="2900" b="1"/>
              <a:t>Collaborating</a:t>
            </a:r>
          </a:p>
          <a:p>
            <a:pPr lvl="1"/>
            <a:endParaRPr lang="en-US" sz="2900"/>
          </a:p>
          <a:p>
            <a:pPr lvl="1"/>
            <a:endParaRPr lang="en-US" sz="2900"/>
          </a:p>
        </p:txBody>
      </p:sp>
      <p:pic>
        <p:nvPicPr>
          <p:cNvPr id="9" name="Picture 8" descr="ap-computer-science-principles-curriculum-framewo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1828800"/>
            <a:ext cx="4114800" cy="5325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3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5334000" cy="6367037"/>
          </a:xfrm>
        </p:spPr>
        <p:txBody>
          <a:bodyPr/>
          <a:lstStyle/>
          <a:p>
            <a:r>
              <a:rPr lang="en-US" sz="2900" dirty="0"/>
              <a:t>Big Ideas of Programming</a:t>
            </a:r>
          </a:p>
          <a:p>
            <a:pPr lvl="1"/>
            <a:r>
              <a:rPr lang="en-US" sz="2400" dirty="0"/>
              <a:t>Abstraction</a:t>
            </a:r>
          </a:p>
          <a:p>
            <a:pPr lvl="1"/>
            <a:r>
              <a:rPr lang="en-US" sz="2400" dirty="0"/>
              <a:t>Algorithms (2)</a:t>
            </a:r>
          </a:p>
          <a:p>
            <a:pPr lvl="1"/>
            <a:r>
              <a:rPr lang="en-US" sz="2400" dirty="0"/>
              <a:t>Recursion (2)</a:t>
            </a:r>
          </a:p>
          <a:p>
            <a:pPr lvl="1"/>
            <a:r>
              <a:rPr lang="en-US" sz="2400" dirty="0"/>
              <a:t>Functions-as-data, l (2)</a:t>
            </a:r>
          </a:p>
          <a:p>
            <a:pPr lvl="1"/>
            <a:r>
              <a:rPr lang="en-US" sz="2400" dirty="0"/>
              <a:t>Programming Paradigms</a:t>
            </a:r>
          </a:p>
          <a:p>
            <a:pPr lvl="1"/>
            <a:r>
              <a:rPr lang="en-US" sz="2400" dirty="0"/>
              <a:t>Cloud Computing</a:t>
            </a:r>
          </a:p>
          <a:p>
            <a:r>
              <a:rPr lang="en-US" sz="2900" dirty="0"/>
              <a:t>Beauty and Joy</a:t>
            </a:r>
          </a:p>
          <a:p>
            <a:pPr lvl="1"/>
            <a:r>
              <a:rPr lang="en-US" sz="2400" dirty="0"/>
              <a:t>“CS Unplugged” activities</a:t>
            </a:r>
          </a:p>
          <a:p>
            <a:pPr lvl="1"/>
            <a:r>
              <a:rPr lang="en-US" sz="2400" dirty="0"/>
              <a:t>If f2f, all lab work in pairs</a:t>
            </a:r>
          </a:p>
          <a:p>
            <a:pPr lvl="1"/>
            <a:r>
              <a:rPr lang="en-US" sz="2400" dirty="0"/>
              <a:t>“Create” performance task</a:t>
            </a:r>
          </a:p>
          <a:p>
            <a:pPr lvl="2"/>
            <a:r>
              <a:rPr lang="en-US" sz="2100" dirty="0"/>
              <a:t>Of your own choice!!</a:t>
            </a:r>
          </a:p>
          <a:p>
            <a:pPr lvl="1"/>
            <a:r>
              <a:rPr lang="en-US" sz="2400" dirty="0"/>
              <a:t>“Explore” performance task</a:t>
            </a:r>
          </a:p>
          <a:p>
            <a:pPr lvl="2"/>
            <a:r>
              <a:rPr lang="en-US" sz="2100" dirty="0"/>
              <a:t>Of your own choice!!</a:t>
            </a:r>
          </a:p>
        </p:txBody>
      </p:sp>
      <p:sp>
        <p:nvSpPr>
          <p:cNvPr id="19459" name="Content Placeholder 4"/>
          <p:cNvSpPr>
            <a:spLocks noGrp="1"/>
          </p:cNvSpPr>
          <p:nvPr>
            <p:ph sz="half" idx="2"/>
          </p:nvPr>
        </p:nvSpPr>
        <p:spPr>
          <a:xfrm>
            <a:off x="8610600" y="1188723"/>
            <a:ext cx="5486400" cy="6367037"/>
          </a:xfrm>
        </p:spPr>
        <p:txBody>
          <a:bodyPr/>
          <a:lstStyle/>
          <a:p>
            <a:r>
              <a:rPr lang="en-US" sz="2900" dirty="0"/>
              <a:t>Big Ideas of Computing</a:t>
            </a:r>
          </a:p>
          <a:p>
            <a:pPr lvl="1"/>
            <a:r>
              <a:rPr lang="en-US" sz="2400" dirty="0" err="1"/>
              <a:t>Daily “computing in the news”</a:t>
            </a:r>
          </a:p>
          <a:p>
            <a:pPr lvl="1"/>
            <a:r>
              <a:rPr lang="en-US" sz="2400" dirty="0" err="1"/>
              <a:t>How the Internet works</a:t>
            </a:r>
            <a:endParaRPr lang="en-US" sz="2400" dirty="0"/>
          </a:p>
          <a:p>
            <a:pPr lvl="1"/>
            <a:r>
              <a:rPr lang="en-US" sz="2400" dirty="0"/>
              <a:t>Research Summaries</a:t>
            </a:r>
          </a:p>
          <a:p>
            <a:pPr lvl="2"/>
            <a:r>
              <a:rPr lang="en-US" sz="2100" dirty="0"/>
              <a:t>AI</a:t>
            </a:r>
          </a:p>
          <a:p>
            <a:pPr lvl="2"/>
            <a:r>
              <a:rPr lang="en-US" sz="2100" dirty="0"/>
              <a:t>HCI</a:t>
            </a:r>
          </a:p>
          <a:p>
            <a:pPr lvl="1"/>
            <a:r>
              <a:rPr lang="en-US" sz="2400" dirty="0"/>
              <a:t>The Power of Data (big, small)</a:t>
            </a:r>
          </a:p>
          <a:p>
            <a:pPr lvl="1"/>
            <a:r>
              <a:rPr lang="en-US" sz="2400" dirty="0"/>
              <a:t>Social Implications of Computing </a:t>
            </a:r>
          </a:p>
          <a:p>
            <a:pPr lvl="1"/>
            <a:r>
              <a:rPr lang="en-US" sz="2400" dirty="0"/>
              <a:t>Saving the World w/Computing</a:t>
            </a:r>
          </a:p>
          <a:p>
            <a:pPr lvl="1"/>
            <a:r>
              <a:rPr lang="en-US" sz="2400" dirty="0"/>
              <a:t>Cloud Computing </a:t>
            </a:r>
          </a:p>
          <a:p>
            <a:pPr lvl="1"/>
            <a:r>
              <a:rPr lang="en-US" sz="2400" dirty="0"/>
              <a:t>Limits of Computing </a:t>
            </a:r>
          </a:p>
          <a:p>
            <a:pPr lvl="1"/>
            <a:r>
              <a:rPr lang="en-US" sz="2400" dirty="0"/>
              <a:t>Future of Computing </a:t>
            </a:r>
          </a:p>
          <a:p>
            <a:pPr lvl="1"/>
            <a:r>
              <a:rPr lang="en-US" sz="2400" dirty="0"/>
              <a:t>Robots…</a:t>
            </a:r>
          </a:p>
          <a:p>
            <a:pPr lvl="1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Beauty and Joy of Computing in one slide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811003" y="5848350"/>
            <a:ext cx="2146139" cy="169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Incredibly easy-to-learn coding in </a:t>
            </a:r>
          </a:p>
        </p:txBody>
      </p:sp>
      <p:pic>
        <p:nvPicPr>
          <p:cNvPr id="6" name="Content Placeholder 5" descr="Screen Shot 2015-01-21 at 12.17.54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6868" b="-6868"/>
          <a:stretch>
            <a:fillRect/>
          </a:stretch>
        </p:blipFill>
        <p:spPr/>
      </p:pic>
      <p:pic>
        <p:nvPicPr>
          <p:cNvPr id="7" name="Picture 6" descr="snap-logo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142" y="237644"/>
            <a:ext cx="1763949" cy="9715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863754" y="6858003"/>
            <a:ext cx="990600" cy="70788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733802" y="1188723"/>
            <a:ext cx="5410200" cy="6367037"/>
          </a:xfrm>
        </p:spPr>
        <p:txBody>
          <a:bodyPr/>
          <a:lstStyle/>
          <a:p>
            <a:r>
              <a:rPr lang="en-US" sz="2900" dirty="0"/>
              <a:t>Format (7 </a:t>
            </a:r>
            <a:r>
              <a:rPr lang="en-US" sz="2900" dirty="0" err="1"/>
              <a:t>hrs</a:t>
            </a:r>
            <a:r>
              <a:rPr lang="en-US" sz="2900" dirty="0"/>
              <a:t>/</a:t>
            </a:r>
            <a:r>
              <a:rPr lang="en-US" sz="2900" dirty="0" err="1"/>
              <a:t>wk</a:t>
            </a:r>
            <a:r>
              <a:rPr lang="en-US" sz="2900" dirty="0"/>
              <a:t> * 14 </a:t>
            </a:r>
            <a:r>
              <a:rPr lang="en-US" sz="2900" dirty="0" err="1"/>
              <a:t>wks</a:t>
            </a:r>
            <a:r>
              <a:rPr lang="en-US" sz="2900" dirty="0"/>
              <a:t>)</a:t>
            </a:r>
          </a:p>
          <a:p>
            <a:endParaRPr lang="en-US" sz="2900" dirty="0"/>
          </a:p>
          <a:p>
            <a:endParaRPr lang="en-US" sz="2900" dirty="0"/>
          </a:p>
          <a:p>
            <a:pPr>
              <a:buNone/>
            </a:pPr>
            <a:endParaRPr lang="en-US" sz="2900" dirty="0"/>
          </a:p>
          <a:p>
            <a:r>
              <a:rPr lang="en-US" sz="2900" dirty="0"/>
              <a:t>Selected Reading</a:t>
            </a:r>
          </a:p>
          <a:p>
            <a:pPr lvl="1"/>
            <a:r>
              <a:rPr lang="en-US" sz="2400" dirty="0"/>
              <a:t>Taken from great book (“Blown to Bits” by Abelson, </a:t>
            </a:r>
            <a:r>
              <a:rPr lang="en-US" sz="2400" dirty="0" err="1"/>
              <a:t>Ledeen</a:t>
            </a:r>
            <a:r>
              <a:rPr lang="en-US" sz="2400" dirty="0"/>
              <a:t> &amp; Lewis) + articles + videos</a:t>
            </a:r>
          </a:p>
          <a:p>
            <a:pPr lvl="1"/>
            <a:r>
              <a:rPr lang="en-US" sz="2400" dirty="0"/>
              <a:t>Current events EVERY LECTURE</a:t>
            </a:r>
            <a:br>
              <a:rPr lang="en-US" sz="2400" dirty="0"/>
            </a:br>
            <a:r>
              <a:rPr lang="en-US" sz="2400" dirty="0"/>
              <a:t>(e.g., IBM’s Watson </a:t>
            </a:r>
            <a:r>
              <a:rPr lang="en-US" sz="2400" dirty="0" err="1"/>
              <a:t>vs</a:t>
            </a:r>
            <a:r>
              <a:rPr lang="en-US" sz="2400" dirty="0"/>
              <a:t> Jeopardy)</a:t>
            </a:r>
          </a:p>
          <a:p>
            <a:r>
              <a:rPr lang="en-US" sz="2900" dirty="0"/>
              <a:t>All resources FREE</a:t>
            </a:r>
          </a:p>
          <a:p>
            <a:pPr lvl="1"/>
            <a:r>
              <a:rPr lang="en-US" sz="2400" dirty="0"/>
              <a:t>Even clickers!</a:t>
            </a:r>
          </a:p>
          <a:p>
            <a:r>
              <a:rPr lang="en-US" sz="2900" dirty="0"/>
              <a:t>Pair Programming!</a:t>
            </a:r>
          </a:p>
        </p:txBody>
      </p:sp>
      <p:pic>
        <p:nvPicPr>
          <p:cNvPr id="5" name="Content Placeholder 4" descr="0137135599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7357" r="-7357"/>
          <a:stretch>
            <a:fillRect/>
          </a:stretch>
        </p:blipFill>
        <p:spPr>
          <a:xfrm>
            <a:off x="9433560" y="1463042"/>
            <a:ext cx="2225040" cy="2883186"/>
          </a:xfrm>
        </p:spPr>
      </p:pic>
      <p:pic>
        <p:nvPicPr>
          <p:cNvPr id="3" name="Picture 2" descr="Screen shot 2010-11-28 at 10.07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1854378" y="1463040"/>
            <a:ext cx="2014024" cy="2651760"/>
          </a:xfrm>
          <a:prstGeom prst="rect">
            <a:avLst/>
          </a:prstGeom>
        </p:spPr>
      </p:pic>
      <p:pic>
        <p:nvPicPr>
          <p:cNvPr id="10" name="Picture 9" descr="Screen shot 2010-11-28 at 10.48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9556876" y="4572000"/>
            <a:ext cx="1979806" cy="2644870"/>
          </a:xfrm>
          <a:prstGeom prst="rect">
            <a:avLst/>
          </a:prstGeom>
        </p:spPr>
      </p:pic>
      <p:pic>
        <p:nvPicPr>
          <p:cNvPr id="11" name="Picture 10" descr="Screen shot 2010-11-28 at 10.49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1848720" y="4572000"/>
            <a:ext cx="1996074" cy="26517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030202" y="6856418"/>
            <a:ext cx="853701" cy="839784"/>
          </a:xfrm>
          <a:prstGeom prst="rect">
            <a:avLst/>
          </a:prstGeom>
        </p:spPr>
        <p:txBody>
          <a:bodyPr wrap="none" lIns="130622" tIns="65310" rIns="130622" bIns="65310">
            <a:spAutoFit/>
          </a:bodyPr>
          <a:lstStyle/>
          <a:p>
            <a:r>
              <a:rPr lang="en-US" sz="4600" dirty="0">
                <a:solidFill>
                  <a:schemeClr val="tx1"/>
                </a:solidFill>
                <a:latin typeface="Vagrounded"/>
                <a:cs typeface="Vagrounded"/>
              </a:rPr>
              <a:t>…</a:t>
            </a:r>
            <a:endParaRPr lang="en-US" sz="86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32241002"/>
              </p:ext>
            </p:extLst>
          </p:nvPr>
        </p:nvGraphicFramePr>
        <p:xfrm>
          <a:off x="3657600" y="1905000"/>
          <a:ext cx="5471160" cy="131673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74691"/>
                <a:gridCol w="879294"/>
                <a:gridCol w="1172390"/>
                <a:gridCol w="781595"/>
                <a:gridCol w="1563190"/>
              </a:tblGrid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18 VAG Rounded Thin   55390"/>
                        </a:rPr>
                        <a:t>Mon</a:t>
                      </a:r>
                      <a:endParaRPr lang="en-US" sz="2100" dirty="0">
                        <a:latin typeface="18 VAG Rounded Thin   55390"/>
                      </a:endParaRP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18 VAG Rounded Thin   55390"/>
                        </a:rPr>
                        <a:t>Tue</a:t>
                      </a: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18 VAG Rounded Thin   55390"/>
                        </a:rPr>
                        <a:t>Wed</a:t>
                      </a:r>
                      <a:endParaRPr lang="en-US" sz="2100" dirty="0">
                        <a:latin typeface="18 VAG Rounded Thin   55390"/>
                      </a:endParaRP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18 VAG Rounded Thin   55390"/>
                        </a:rPr>
                        <a:t>Thu</a:t>
                      </a: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18 VAG Rounded Thin   55390"/>
                        </a:rPr>
                        <a:t>Fri</a:t>
                      </a:r>
                      <a:endParaRPr lang="en-US" sz="2100" dirty="0">
                        <a:latin typeface="18 VAG Rounded Thin   55390"/>
                      </a:endParaRPr>
                    </a:p>
                  </a:txBody>
                  <a:tcPr marL="146304" marR="146304" marT="54864" marB="54864"/>
                </a:tc>
              </a:tr>
              <a:tr h="43891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18 VAG Rounded Thin   55390"/>
                        </a:rPr>
                        <a:t>Lecture</a:t>
                      </a:r>
                      <a:endParaRPr lang="en-US" sz="2100" dirty="0">
                        <a:latin typeface="18 VAG Rounded Thin   55390"/>
                      </a:endParaRP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18 VAG Rounded Thin   55390"/>
                        </a:rPr>
                        <a:t>Lab</a:t>
                      </a: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18 VAG Rounded Thin   55390"/>
                        </a:rPr>
                        <a:t>Lecture</a:t>
                      </a:r>
                      <a:endParaRPr lang="en-US" sz="2100" dirty="0">
                        <a:latin typeface="18 VAG Rounded Thin   55390"/>
                      </a:endParaRP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18 VAG Rounded Thin   55390"/>
                        </a:rPr>
                        <a:t>Lab</a:t>
                      </a: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latin typeface="18 VAG Rounded Thin   55390"/>
                        </a:rPr>
                        <a:t>Discussion</a:t>
                      </a:r>
                      <a:endParaRPr lang="en-US" sz="2100" dirty="0">
                        <a:latin typeface="18 VAG Rounded Thin   55390"/>
                      </a:endParaRPr>
                    </a:p>
                  </a:txBody>
                  <a:tcPr marL="146304" marR="146304" marT="54864" marB="54864"/>
                </a:tc>
              </a:tr>
              <a:tr h="438912"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18 VAG Rounded Thin   55390"/>
                      </a:endParaRP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18 VAG Rounded Thin   55390"/>
                        </a:rPr>
                        <a:t>Lab</a:t>
                      </a: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18 VAG Rounded Thin   55390"/>
                      </a:endParaRP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18 VAG Rounded Thin   55390"/>
                        </a:rPr>
                        <a:t>Lab</a:t>
                      </a:r>
                    </a:p>
                  </a:txBody>
                  <a:tcPr marL="146304" marR="146304" marT="54864" marB="54864"/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18 VAG Rounded Thin   55390"/>
                      </a:endParaRPr>
                    </a:p>
                  </a:txBody>
                  <a:tcPr marL="146304" marR="146304" marT="54864" marB="54864"/>
                </a:tc>
              </a:tr>
            </a:tbl>
          </a:graphicData>
        </a:graphic>
      </p:graphicFrame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(Cal) Format &amp; Textbooks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(Cal) Weekly Schedule (on </a:t>
            </a:r>
            <a:r>
              <a:rPr lang="en-US" b="1">
                <a:latin typeface="Courier"/>
                <a:cs typeface="Courier"/>
              </a:rPr>
              <a:t>cs10.org</a:t>
            </a:r>
            <a:r>
              <a:rPr lang="en-US"/>
              <a:t>)</a:t>
            </a:r>
          </a:p>
        </p:txBody>
      </p:sp>
      <p:pic>
        <p:nvPicPr>
          <p:cNvPr id="3" name="Picture 2" descr="Screen Shot 2015-01-20 at 10.02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05004"/>
            <a:ext cx="10210800" cy="48999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(Cal) Let’s check enrollments…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We have NEVER turned anyone away</a:t>
            </a:r>
            <a:r>
              <a:rPr lang="en-US"/>
              <a:t>, and we don’t intend to turn anyone away this semester!</a:t>
            </a:r>
          </a:p>
        </p:txBody>
      </p:sp>
      <p:pic>
        <p:nvPicPr>
          <p:cNvPr id="4" name="Picture 3" descr="Screen Shot 2015-01-20 at 9.00.19 PM.png"/>
          <p:cNvPicPr>
            <a:picLocks noChangeAspect="1"/>
          </p:cNvPicPr>
          <p:nvPr/>
        </p:nvPicPr>
        <p:blipFill>
          <a:blip r:embed="rId2"/>
          <a:srcRect t="2953" b="2981"/>
          <a:stretch>
            <a:fillRect/>
          </a:stretch>
        </p:blipFill>
        <p:spPr>
          <a:xfrm>
            <a:off x="3886200" y="3537023"/>
            <a:ext cx="9997440" cy="3440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56008</TotalTime>
  <Pages>47</Pages>
  <Words>1073</Words>
  <Application>Microsoft Macintosh PowerPoint</Application>
  <PresentationFormat>Custom</PresentationFormat>
  <Paragraphs>168</Paragraphs>
  <Slides>19</Slides>
  <Notes>1</Notes>
  <HiddenSlides>3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Metro</vt:lpstr>
      <vt:lpstr>BJC: you’ll love it!  Hard work, but fun!</vt:lpstr>
      <vt:lpstr>Computing in the News: BJC4NYC </vt:lpstr>
      <vt:lpstr>(AP) Computer Science Principles</vt:lpstr>
      <vt:lpstr>(AP) Computer Science Principles</vt:lpstr>
      <vt:lpstr>Beauty and Joy of Computing in one slide</vt:lpstr>
      <vt:lpstr>Incredibly easy-to-learn coding in </vt:lpstr>
      <vt:lpstr>(Cal) Format &amp; Textbooks</vt:lpstr>
      <vt:lpstr>(Cal) Weekly Schedule (on cs10.org)</vt:lpstr>
      <vt:lpstr>(Cal) Let’s check enrollments…</vt:lpstr>
      <vt:lpstr>(Cal) Peer Instruction for active learning!</vt:lpstr>
      <vt:lpstr>(Cal) Piazza for asking Qs &amp; getting help</vt:lpstr>
      <vt:lpstr>(Cal) Pro-student Grading Policies</vt:lpstr>
      <vt:lpstr>Abstraction</vt:lpstr>
      <vt:lpstr>Detail Removal</vt:lpstr>
      <vt:lpstr>Detail Removal (in BJC)</vt:lpstr>
      <vt:lpstr>Generalization Example</vt:lpstr>
      <vt:lpstr>Generalization (in BJC) … foreshadowing</vt:lpstr>
      <vt:lpstr>The Power of Abstraction, everywhere!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3241</cp:revision>
  <cp:lastPrinted>2015-01-21T09:40:56Z</cp:lastPrinted>
  <dcterms:created xsi:type="dcterms:W3CDTF">2015-01-21T09:37:06Z</dcterms:created>
  <dcterms:modified xsi:type="dcterms:W3CDTF">2015-01-21T09:42:13Z</dcterms:modified>
</cp:coreProperties>
</file>